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7556500" cy="10699750"/>
  <p:notesSz cx="7556500" cy="1069975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66"/>
    <a:srgbClr val="00A1DA"/>
    <a:srgbClr val="21C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2328"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6922"/>
            <a:ext cx="6428422" cy="2246947"/>
          </a:xfrm>
          <a:prstGeom prst="rect">
            <a:avLst/>
          </a:prstGeom>
        </p:spPr>
        <p:txBody>
          <a:bodyPr wrap="square" lIns="0" tIns="0" rIns="0" bIns="0">
            <a:spAutoFit/>
          </a:bodyPr>
          <a:lstStyle>
            <a:lvl1pPr>
              <a:defRPr sz="2900" b="1" i="0">
                <a:solidFill>
                  <a:srgbClr val="20ABDF"/>
                </a:solidFill>
                <a:latin typeface="Arial"/>
                <a:cs typeface="Arial"/>
              </a:defRPr>
            </a:lvl1pPr>
          </a:lstStyle>
          <a:p>
            <a:endParaRPr/>
          </a:p>
        </p:txBody>
      </p:sp>
      <p:sp>
        <p:nvSpPr>
          <p:cNvPr id="3" name="Holder 3"/>
          <p:cNvSpPr>
            <a:spLocks noGrp="1"/>
          </p:cNvSpPr>
          <p:nvPr>
            <p:ph type="subTitle" idx="4"/>
          </p:nvPr>
        </p:nvSpPr>
        <p:spPr>
          <a:xfrm>
            <a:off x="1134427" y="5991860"/>
            <a:ext cx="5293995" cy="267493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10/14/2024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900" b="1" i="0">
                <a:solidFill>
                  <a:srgbClr val="20ABDF"/>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10/14/2024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900" b="1" i="0">
                <a:solidFill>
                  <a:srgbClr val="20ABDF"/>
                </a:solidFill>
                <a:latin typeface="Arial"/>
                <a:cs typeface="Arial"/>
              </a:defRPr>
            </a:lvl1pPr>
          </a:lstStyle>
          <a:p>
            <a:endParaRPr/>
          </a:p>
        </p:txBody>
      </p:sp>
      <p:sp>
        <p:nvSpPr>
          <p:cNvPr id="3" name="Holder 3"/>
          <p:cNvSpPr>
            <a:spLocks noGrp="1"/>
          </p:cNvSpPr>
          <p:nvPr>
            <p:ph sz="half" idx="2"/>
          </p:nvPr>
        </p:nvSpPr>
        <p:spPr>
          <a:xfrm>
            <a:off x="378142" y="2460942"/>
            <a:ext cx="3289839" cy="7061835"/>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60942"/>
            <a:ext cx="3289839" cy="7061835"/>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10/14/2024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900" b="1" i="0">
                <a:solidFill>
                  <a:srgbClr val="20ABDF"/>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10/14/2024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10/14/2024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523663" y="259525"/>
            <a:ext cx="1924049" cy="857249"/>
          </a:xfrm>
          <a:prstGeom prst="rect">
            <a:avLst/>
          </a:prstGeom>
        </p:spPr>
      </p:pic>
      <p:pic>
        <p:nvPicPr>
          <p:cNvPr id="17" name="bg object 17"/>
          <p:cNvPicPr/>
          <p:nvPr/>
        </p:nvPicPr>
        <p:blipFill>
          <a:blip r:embed="rId8" cstate="print"/>
          <a:stretch>
            <a:fillRect/>
          </a:stretch>
        </p:blipFill>
        <p:spPr>
          <a:xfrm>
            <a:off x="3417429" y="470875"/>
            <a:ext cx="1243290" cy="1226944"/>
          </a:xfrm>
          <a:prstGeom prst="rect">
            <a:avLst/>
          </a:prstGeom>
        </p:spPr>
      </p:pic>
      <p:sp>
        <p:nvSpPr>
          <p:cNvPr id="2" name="Holder 2"/>
          <p:cNvSpPr>
            <a:spLocks noGrp="1"/>
          </p:cNvSpPr>
          <p:nvPr>
            <p:ph type="title"/>
          </p:nvPr>
        </p:nvSpPr>
        <p:spPr>
          <a:xfrm>
            <a:off x="510963" y="1424241"/>
            <a:ext cx="3169920" cy="466725"/>
          </a:xfrm>
          <a:prstGeom prst="rect">
            <a:avLst/>
          </a:prstGeom>
        </p:spPr>
        <p:txBody>
          <a:bodyPr wrap="square" lIns="0" tIns="0" rIns="0" bIns="0">
            <a:spAutoFit/>
          </a:bodyPr>
          <a:lstStyle>
            <a:lvl1pPr>
              <a:defRPr sz="2900" b="1" i="0">
                <a:solidFill>
                  <a:srgbClr val="20ABDF"/>
                </a:solidFill>
                <a:latin typeface="Arial"/>
                <a:cs typeface="Arial"/>
              </a:defRPr>
            </a:lvl1pPr>
          </a:lstStyle>
          <a:p>
            <a:endParaRPr/>
          </a:p>
        </p:txBody>
      </p:sp>
      <p:sp>
        <p:nvSpPr>
          <p:cNvPr id="3" name="Holder 3"/>
          <p:cNvSpPr>
            <a:spLocks noGrp="1"/>
          </p:cNvSpPr>
          <p:nvPr>
            <p:ph type="body" idx="1"/>
          </p:nvPr>
        </p:nvSpPr>
        <p:spPr>
          <a:xfrm>
            <a:off x="378142" y="2460942"/>
            <a:ext cx="6806565" cy="706183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1369" y="9950768"/>
            <a:ext cx="2420112" cy="534987"/>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50768"/>
            <a:ext cx="1739455" cy="534987"/>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10/14/2024</a:t>
            </a:fld>
            <a:endParaRPr lang="en-US"/>
          </a:p>
        </p:txBody>
      </p:sp>
      <p:sp>
        <p:nvSpPr>
          <p:cNvPr id="6" name="Holder 6"/>
          <p:cNvSpPr>
            <a:spLocks noGrp="1"/>
          </p:cNvSpPr>
          <p:nvPr>
            <p:ph type="sldNum" sz="quarter" idx="7"/>
          </p:nvPr>
        </p:nvSpPr>
        <p:spPr>
          <a:xfrm>
            <a:off x="5445252" y="9950768"/>
            <a:ext cx="1739455" cy="534987"/>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object 2"/>
          <p:cNvSpPr txBox="1"/>
          <p:nvPr/>
        </p:nvSpPr>
        <p:spPr>
          <a:xfrm>
            <a:off x="510963" y="4088955"/>
            <a:ext cx="6734805" cy="5128327"/>
          </a:xfrm>
          <a:prstGeom prst="rect">
            <a:avLst/>
          </a:prstGeom>
        </p:spPr>
        <p:txBody>
          <a:bodyPr vert="horz" wrap="square" lIns="0" tIns="80010" rIns="0" bIns="0" rtlCol="0">
            <a:spAutoFit/>
          </a:bodyPr>
          <a:lstStyle/>
          <a:p>
            <a:pPr marL="12700">
              <a:lnSpc>
                <a:spcPct val="100000"/>
              </a:lnSpc>
              <a:spcBef>
                <a:spcPts val="630"/>
              </a:spcBef>
            </a:pPr>
            <a:r>
              <a:rPr lang="en-GB" sz="1400" b="1" dirty="0">
                <a:solidFill>
                  <a:srgbClr val="AE2572"/>
                </a:solidFill>
                <a:latin typeface="Arial"/>
                <a:cs typeface="Arial"/>
              </a:rPr>
              <a:t>Our tips for ‘being you’:</a:t>
            </a:r>
          </a:p>
          <a:p>
            <a:pPr marL="12700">
              <a:lnSpc>
                <a:spcPct val="100000"/>
              </a:lnSpc>
              <a:spcBef>
                <a:spcPts val="630"/>
              </a:spcBef>
            </a:pPr>
            <a:endParaRPr lang="en-GB" sz="1400" b="1" dirty="0">
              <a:solidFill>
                <a:srgbClr val="AE2572"/>
              </a:solidFill>
              <a:latin typeface="Arial"/>
              <a:cs typeface="Arial"/>
            </a:endParaRPr>
          </a:p>
          <a:p>
            <a:pPr marL="355600" indent="-342900">
              <a:spcBef>
                <a:spcPts val="630"/>
              </a:spcBef>
              <a:buFontTx/>
              <a:buAutoNum type="arabicParenR"/>
            </a:pPr>
            <a:r>
              <a:rPr lang="en-GB" sz="1400" b="1" i="0" dirty="0">
                <a:solidFill>
                  <a:srgbClr val="993366"/>
                </a:solidFill>
                <a:effectLst/>
                <a:latin typeface="Arial" panose="020B0604020202020204" pitchFamily="34" charset="0"/>
                <a:cs typeface="Arial" panose="020B0604020202020204" pitchFamily="34" charset="0"/>
              </a:rPr>
              <a:t>Do something you love. </a:t>
            </a:r>
            <a:r>
              <a:rPr lang="en-GB" sz="1400" i="0" dirty="0">
                <a:solidFill>
                  <a:srgbClr val="993366"/>
                </a:solidFill>
                <a:effectLst/>
                <a:latin typeface="Arial" panose="020B0604020202020204" pitchFamily="34" charset="0"/>
                <a:cs typeface="Arial" panose="020B0604020202020204" pitchFamily="34" charset="0"/>
              </a:rPr>
              <a:t>Make sure, at least once a day, you have some time set aside to do something you love. Whether that’s reading, drawing, listening to music or playing sports, it’s important to do things for yourself to improve your wellbeing.</a:t>
            </a:r>
          </a:p>
          <a:p>
            <a:pPr marL="355600" indent="-342900">
              <a:spcBef>
                <a:spcPts val="630"/>
              </a:spcBef>
              <a:buFontTx/>
              <a:buAutoNum type="arabicParenR"/>
            </a:pPr>
            <a:endParaRPr lang="en-GB" sz="1400" i="0" dirty="0">
              <a:solidFill>
                <a:srgbClr val="993366"/>
              </a:solidFill>
              <a:effectLst/>
              <a:latin typeface="Arial" panose="020B0604020202020204" pitchFamily="34" charset="0"/>
              <a:cs typeface="Arial" panose="020B0604020202020204" pitchFamily="34" charset="0"/>
            </a:endParaRPr>
          </a:p>
          <a:p>
            <a:pPr marL="355600" indent="-342900">
              <a:lnSpc>
                <a:spcPct val="100000"/>
              </a:lnSpc>
              <a:spcBef>
                <a:spcPts val="630"/>
              </a:spcBef>
              <a:buAutoNum type="arabicParenR"/>
            </a:pPr>
            <a:r>
              <a:rPr lang="en-GB" sz="1400" b="1" dirty="0">
                <a:solidFill>
                  <a:srgbClr val="993366"/>
                </a:solidFill>
                <a:latin typeface="Arial" panose="020B0604020202020204" pitchFamily="34" charset="0"/>
                <a:cs typeface="Arial" panose="020B0604020202020204" pitchFamily="34" charset="0"/>
              </a:rPr>
              <a:t>Take time away from social media if you need to. </a:t>
            </a:r>
            <a:r>
              <a:rPr lang="en-GB" sz="1400" dirty="0">
                <a:solidFill>
                  <a:srgbClr val="993366"/>
                </a:solidFill>
                <a:latin typeface="Arial" panose="020B0604020202020204" pitchFamily="34" charset="0"/>
                <a:cs typeface="Arial" panose="020B0604020202020204" pitchFamily="34" charset="0"/>
              </a:rPr>
              <a:t>Try to keep your social media account a positive space that celebrates everyone’s differences! If you need to take a step back from social media at times, that is okay.</a:t>
            </a:r>
          </a:p>
          <a:p>
            <a:pPr marL="355600" indent="-342900">
              <a:lnSpc>
                <a:spcPct val="100000"/>
              </a:lnSpc>
              <a:spcBef>
                <a:spcPts val="630"/>
              </a:spcBef>
              <a:buAutoNum type="arabicParenR"/>
            </a:pPr>
            <a:endParaRPr lang="en-GB" sz="1400" dirty="0">
              <a:solidFill>
                <a:srgbClr val="993366"/>
              </a:solidFill>
              <a:latin typeface="Arial" panose="020B0604020202020204" pitchFamily="34" charset="0"/>
              <a:cs typeface="Arial" panose="020B0604020202020204" pitchFamily="34" charset="0"/>
            </a:endParaRPr>
          </a:p>
          <a:p>
            <a:pPr marL="355600" indent="-342900">
              <a:lnSpc>
                <a:spcPct val="100000"/>
              </a:lnSpc>
              <a:spcBef>
                <a:spcPts val="630"/>
              </a:spcBef>
              <a:buAutoNum type="arabicParenR"/>
            </a:pPr>
            <a:r>
              <a:rPr lang="en-GB" sz="1400" b="1" dirty="0">
                <a:solidFill>
                  <a:srgbClr val="993366"/>
                </a:solidFill>
                <a:latin typeface="Arial" panose="020B0604020202020204" pitchFamily="34" charset="0"/>
                <a:cs typeface="Arial" panose="020B0604020202020204" pitchFamily="34" charset="0"/>
              </a:rPr>
              <a:t>Embrace what you enjoy and follow your interests. </a:t>
            </a:r>
            <a:r>
              <a:rPr lang="en-GB" sz="1400" dirty="0">
                <a:solidFill>
                  <a:srgbClr val="993366"/>
                </a:solidFill>
                <a:latin typeface="Arial" panose="020B0604020202020204" pitchFamily="34" charset="0"/>
                <a:cs typeface="Arial" panose="020B0604020202020204" pitchFamily="34" charset="0"/>
              </a:rPr>
              <a:t>Listen to the music you love and watch the TV shows and Films you love, even if your friends like to watch different things. </a:t>
            </a:r>
          </a:p>
          <a:p>
            <a:pPr marL="355600" indent="-342900">
              <a:lnSpc>
                <a:spcPct val="100000"/>
              </a:lnSpc>
              <a:spcBef>
                <a:spcPts val="630"/>
              </a:spcBef>
              <a:buAutoNum type="arabicParenR"/>
            </a:pPr>
            <a:endParaRPr lang="en-GB" sz="1400" dirty="0">
              <a:solidFill>
                <a:srgbClr val="993366"/>
              </a:solidFill>
              <a:latin typeface="Arial" panose="020B0604020202020204" pitchFamily="34" charset="0"/>
              <a:cs typeface="Arial" panose="020B0604020202020204" pitchFamily="34" charset="0"/>
            </a:endParaRPr>
          </a:p>
          <a:p>
            <a:pPr marL="355600" indent="-342900">
              <a:lnSpc>
                <a:spcPct val="100000"/>
              </a:lnSpc>
              <a:spcBef>
                <a:spcPts val="630"/>
              </a:spcBef>
              <a:buAutoNum type="arabicParenR" startAt="4"/>
            </a:pPr>
            <a:r>
              <a:rPr lang="en-GB" sz="1400" b="1" i="0" dirty="0">
                <a:solidFill>
                  <a:srgbClr val="993366"/>
                </a:solidFill>
                <a:effectLst/>
                <a:latin typeface="Arial" panose="020B0604020202020204" pitchFamily="34" charset="0"/>
                <a:cs typeface="Arial" panose="020B0604020202020204" pitchFamily="34" charset="0"/>
              </a:rPr>
              <a:t>Positive Self-Talk. </a:t>
            </a:r>
            <a:r>
              <a:rPr lang="en-GB" sz="1400" i="0" dirty="0">
                <a:solidFill>
                  <a:srgbClr val="993366"/>
                </a:solidFill>
                <a:effectLst/>
                <a:latin typeface="Arial" panose="020B0604020202020204" pitchFamily="34" charset="0"/>
                <a:cs typeface="Arial" panose="020B0604020202020204" pitchFamily="34" charset="0"/>
              </a:rPr>
              <a:t>It is normal to talk to ourselves in a negative way at times, instead, try to </a:t>
            </a:r>
            <a:r>
              <a:rPr lang="en-GB" sz="1400" dirty="0">
                <a:solidFill>
                  <a:srgbClr val="993366"/>
                </a:solidFill>
                <a:latin typeface="Arial" panose="020B0604020202020204" pitchFamily="34" charset="0"/>
                <a:cs typeface="Arial" panose="020B0604020202020204" pitchFamily="34" charset="0"/>
              </a:rPr>
              <a:t>recognise and believe in your strengths and your abilities. </a:t>
            </a:r>
            <a:r>
              <a:rPr lang="en-GB" sz="1400" b="0" i="0" dirty="0">
                <a:solidFill>
                  <a:srgbClr val="993366"/>
                </a:solidFill>
                <a:effectLst/>
                <a:latin typeface="Arial" panose="020B0604020202020204" pitchFamily="34" charset="0"/>
                <a:cs typeface="Arial" panose="020B0604020202020204" pitchFamily="34" charset="0"/>
              </a:rPr>
              <a:t>Saying and doing kind things </a:t>
            </a:r>
            <a:r>
              <a:rPr lang="en-GB" sz="1400" dirty="0">
                <a:solidFill>
                  <a:srgbClr val="993366"/>
                </a:solidFill>
                <a:latin typeface="Arial" panose="020B0604020202020204" pitchFamily="34" charset="0"/>
                <a:cs typeface="Arial" panose="020B0604020202020204" pitchFamily="34" charset="0"/>
              </a:rPr>
              <a:t>for </a:t>
            </a:r>
            <a:r>
              <a:rPr lang="en-GB" sz="1400" b="0" i="0" dirty="0">
                <a:solidFill>
                  <a:srgbClr val="993366"/>
                </a:solidFill>
                <a:effectLst/>
                <a:latin typeface="Arial" panose="020B0604020202020204" pitchFamily="34" charset="0"/>
                <a:cs typeface="Arial" panose="020B0604020202020204" pitchFamily="34" charset="0"/>
              </a:rPr>
              <a:t>yourself is an important part of ‘being you’. </a:t>
            </a:r>
            <a:endParaRPr lang="en-GB" sz="1400" b="1" dirty="0">
              <a:solidFill>
                <a:srgbClr val="993366"/>
              </a:solidFill>
              <a:latin typeface="Arial" panose="020B0604020202020204" pitchFamily="34" charset="0"/>
              <a:cs typeface="Arial" panose="020B0604020202020204" pitchFamily="34" charset="0"/>
            </a:endParaRPr>
          </a:p>
          <a:p>
            <a:pPr marL="12700">
              <a:lnSpc>
                <a:spcPct val="100000"/>
              </a:lnSpc>
              <a:spcBef>
                <a:spcPts val="630"/>
              </a:spcBef>
            </a:pPr>
            <a:endParaRPr lang="en-GB" sz="1400" b="1" dirty="0">
              <a:solidFill>
                <a:srgbClr val="AE2572"/>
              </a:solidFill>
              <a:latin typeface="Arial"/>
              <a:cs typeface="Arial"/>
            </a:endParaRPr>
          </a:p>
          <a:p>
            <a:pPr marL="241300" indent="-228600">
              <a:lnSpc>
                <a:spcPct val="100000"/>
              </a:lnSpc>
              <a:spcBef>
                <a:spcPts val="630"/>
              </a:spcBef>
              <a:buFont typeface="+mj-lt"/>
              <a:buAutoNum type="arabicPeriod"/>
            </a:pPr>
            <a:endParaRPr lang="en-GB" sz="1200" dirty="0">
              <a:solidFill>
                <a:srgbClr val="AE2572"/>
              </a:solidFill>
              <a:latin typeface="Arial"/>
              <a:cs typeface="Arial"/>
            </a:endParaRPr>
          </a:p>
        </p:txBody>
      </p:sp>
      <p:sp>
        <p:nvSpPr>
          <p:cNvPr id="3" name="object 3"/>
          <p:cNvSpPr txBox="1"/>
          <p:nvPr/>
        </p:nvSpPr>
        <p:spPr>
          <a:xfrm>
            <a:off x="510963" y="1178330"/>
            <a:ext cx="3168015" cy="281940"/>
          </a:xfrm>
          <a:prstGeom prst="rect">
            <a:avLst/>
          </a:prstGeom>
        </p:spPr>
        <p:txBody>
          <a:bodyPr vert="horz" wrap="square" lIns="0" tIns="16510" rIns="0" bIns="0" rtlCol="0">
            <a:spAutoFit/>
          </a:bodyPr>
          <a:lstStyle/>
          <a:p>
            <a:pPr marL="12700">
              <a:lnSpc>
                <a:spcPct val="100000"/>
              </a:lnSpc>
              <a:spcBef>
                <a:spcPts val="130"/>
              </a:spcBef>
            </a:pPr>
            <a:r>
              <a:rPr sz="1650" b="1" dirty="0">
                <a:solidFill>
                  <a:srgbClr val="20ABDF"/>
                </a:solidFill>
                <a:latin typeface="Arial"/>
                <a:cs typeface="Arial"/>
              </a:rPr>
              <a:t>Mental</a:t>
            </a:r>
            <a:r>
              <a:rPr sz="1650" b="1" spc="30" dirty="0">
                <a:solidFill>
                  <a:srgbClr val="20ABDF"/>
                </a:solidFill>
                <a:latin typeface="Arial"/>
                <a:cs typeface="Arial"/>
              </a:rPr>
              <a:t> </a:t>
            </a:r>
            <a:r>
              <a:rPr sz="1650" b="1" dirty="0">
                <a:solidFill>
                  <a:srgbClr val="20ABDF"/>
                </a:solidFill>
                <a:latin typeface="Arial"/>
                <a:cs typeface="Arial"/>
              </a:rPr>
              <a:t>Health</a:t>
            </a:r>
            <a:r>
              <a:rPr sz="1650" b="1" spc="35" dirty="0">
                <a:solidFill>
                  <a:srgbClr val="20ABDF"/>
                </a:solidFill>
                <a:latin typeface="Arial"/>
                <a:cs typeface="Arial"/>
              </a:rPr>
              <a:t> </a:t>
            </a:r>
            <a:r>
              <a:rPr sz="1650" b="1" dirty="0">
                <a:solidFill>
                  <a:srgbClr val="20ABDF"/>
                </a:solidFill>
                <a:latin typeface="Arial"/>
                <a:cs typeface="Arial"/>
              </a:rPr>
              <a:t>in</a:t>
            </a:r>
            <a:r>
              <a:rPr sz="1650" b="1" spc="30" dirty="0">
                <a:solidFill>
                  <a:srgbClr val="20ABDF"/>
                </a:solidFill>
                <a:latin typeface="Arial"/>
                <a:cs typeface="Arial"/>
              </a:rPr>
              <a:t> </a:t>
            </a:r>
            <a:r>
              <a:rPr sz="1650" b="1" dirty="0">
                <a:solidFill>
                  <a:srgbClr val="20ABDF"/>
                </a:solidFill>
                <a:latin typeface="Arial"/>
                <a:cs typeface="Arial"/>
              </a:rPr>
              <a:t>Schools</a:t>
            </a:r>
            <a:r>
              <a:rPr sz="1650" b="1" spc="35" dirty="0">
                <a:solidFill>
                  <a:srgbClr val="20ABDF"/>
                </a:solidFill>
                <a:latin typeface="Arial"/>
                <a:cs typeface="Arial"/>
              </a:rPr>
              <a:t> </a:t>
            </a:r>
            <a:r>
              <a:rPr sz="1650" b="1" spc="-20" dirty="0">
                <a:solidFill>
                  <a:srgbClr val="20ABDF"/>
                </a:solidFill>
                <a:latin typeface="Arial"/>
                <a:cs typeface="Arial"/>
              </a:rPr>
              <a:t>Team</a:t>
            </a:r>
            <a:endParaRPr sz="1650">
              <a:latin typeface="Arial"/>
              <a:cs typeface="Arial"/>
            </a:endParaRPr>
          </a:p>
        </p:txBody>
      </p:sp>
      <p:sp>
        <p:nvSpPr>
          <p:cNvPr id="4" name="object 4"/>
          <p:cNvSpPr txBox="1">
            <a:spLocks noGrp="1"/>
          </p:cNvSpPr>
          <p:nvPr>
            <p:ph type="title"/>
          </p:nvPr>
        </p:nvSpPr>
        <p:spPr>
          <a:xfrm>
            <a:off x="510963" y="1424241"/>
            <a:ext cx="3169920" cy="466725"/>
          </a:xfrm>
          <a:prstGeom prst="rect">
            <a:avLst/>
          </a:prstGeom>
        </p:spPr>
        <p:txBody>
          <a:bodyPr vert="horz" wrap="square" lIns="0" tIns="11430" rIns="0" bIns="0" rtlCol="0">
            <a:spAutoFit/>
          </a:bodyPr>
          <a:lstStyle/>
          <a:p>
            <a:pPr marL="12700">
              <a:lnSpc>
                <a:spcPct val="100000"/>
              </a:lnSpc>
              <a:spcBef>
                <a:spcPts val="90"/>
              </a:spcBef>
            </a:pPr>
            <a:r>
              <a:rPr dirty="0"/>
              <a:t>Tips</a:t>
            </a:r>
            <a:r>
              <a:rPr spc="-75" dirty="0"/>
              <a:t> </a:t>
            </a:r>
            <a:r>
              <a:rPr dirty="0"/>
              <a:t>For</a:t>
            </a:r>
            <a:r>
              <a:rPr spc="-70" dirty="0"/>
              <a:t> </a:t>
            </a:r>
            <a:r>
              <a:rPr spc="-10" dirty="0"/>
              <a:t>Wellness</a:t>
            </a:r>
          </a:p>
        </p:txBody>
      </p:sp>
      <p:sp>
        <p:nvSpPr>
          <p:cNvPr id="5" name="object 5"/>
          <p:cNvSpPr txBox="1"/>
          <p:nvPr/>
        </p:nvSpPr>
        <p:spPr>
          <a:xfrm>
            <a:off x="510963" y="1819671"/>
            <a:ext cx="6698821" cy="2631490"/>
          </a:xfrm>
          <a:prstGeom prst="rect">
            <a:avLst/>
          </a:prstGeom>
        </p:spPr>
        <p:txBody>
          <a:bodyPr vert="horz" wrap="square" lIns="0" tIns="251460" rIns="0" bIns="0" rtlCol="0">
            <a:spAutoFit/>
          </a:bodyPr>
          <a:lstStyle/>
          <a:p>
            <a:pPr marL="12700">
              <a:lnSpc>
                <a:spcPct val="100000"/>
              </a:lnSpc>
              <a:spcBef>
                <a:spcPts val="1980"/>
              </a:spcBef>
            </a:pPr>
            <a:r>
              <a:rPr lang="en-GB" sz="2850" b="1" dirty="0">
                <a:solidFill>
                  <a:srgbClr val="AE2572"/>
                </a:solidFill>
                <a:latin typeface="Arial"/>
                <a:cs typeface="Arial"/>
              </a:rPr>
              <a:t>Be You</a:t>
            </a:r>
          </a:p>
          <a:p>
            <a:pPr marL="12700" algn="ctr">
              <a:spcBef>
                <a:spcPts val="1980"/>
              </a:spcBef>
            </a:pPr>
            <a:r>
              <a:rPr lang="en-GB" sz="1400" dirty="0">
                <a:solidFill>
                  <a:schemeClr val="tx1"/>
                </a:solidFill>
                <a:latin typeface="Arial"/>
                <a:cs typeface="Arial"/>
              </a:rPr>
              <a:t> </a:t>
            </a:r>
            <a:r>
              <a:rPr lang="en-GB" sz="1400" b="1" dirty="0">
                <a:solidFill>
                  <a:srgbClr val="AE2572"/>
                </a:solidFill>
                <a:latin typeface="Arial"/>
                <a:cs typeface="Arial"/>
              </a:rPr>
              <a:t>‘Be who you are and say what you feel because those who mind don't matter and those who matter don't mind’ - Dr Seuss </a:t>
            </a:r>
          </a:p>
          <a:p>
            <a:pPr marL="12700">
              <a:lnSpc>
                <a:spcPct val="100000"/>
              </a:lnSpc>
              <a:spcBef>
                <a:spcPts val="1980"/>
              </a:spcBef>
            </a:pPr>
            <a:r>
              <a:rPr lang="en-GB" sz="1200" dirty="0">
                <a:solidFill>
                  <a:schemeClr val="tx1"/>
                </a:solidFill>
                <a:latin typeface="Arial"/>
                <a:cs typeface="Arial"/>
              </a:rPr>
              <a:t>Being You is about being comfortable with who you are. Everyone has different talents, interests and dreams and it’s important to remember that we are all unique. Exploring your own interests can help you develop a sense of identity, which is essential to building on your confidence.</a:t>
            </a:r>
          </a:p>
          <a:p>
            <a:pPr marL="12700">
              <a:lnSpc>
                <a:spcPct val="100000"/>
              </a:lnSpc>
              <a:spcBef>
                <a:spcPts val="1980"/>
              </a:spcBef>
            </a:pPr>
            <a:endParaRPr lang="en-GB" sz="1200" dirty="0">
              <a:solidFill>
                <a:schemeClr val="tx1"/>
              </a:solidFill>
              <a:latin typeface="Arial"/>
              <a:cs typeface="Arial"/>
            </a:endParaRPr>
          </a:p>
        </p:txBody>
      </p:sp>
      <p:sp>
        <p:nvSpPr>
          <p:cNvPr id="6" name="object 6"/>
          <p:cNvSpPr txBox="1"/>
          <p:nvPr/>
        </p:nvSpPr>
        <p:spPr>
          <a:xfrm>
            <a:off x="322262" y="8855075"/>
            <a:ext cx="6911975" cy="1713674"/>
          </a:xfrm>
          <a:prstGeom prst="rect">
            <a:avLst/>
          </a:prstGeom>
        </p:spPr>
        <p:txBody>
          <a:bodyPr vert="horz" wrap="square" lIns="0" tIns="5080" rIns="0" bIns="0" rtlCol="0">
            <a:spAutoFit/>
          </a:bodyPr>
          <a:lstStyle/>
          <a:p>
            <a:pPr marL="12065" marR="5080" algn="ctr">
              <a:lnSpc>
                <a:spcPct val="104200"/>
              </a:lnSpc>
              <a:spcBef>
                <a:spcPts val="40"/>
              </a:spcBef>
            </a:pPr>
            <a:r>
              <a:rPr lang="en-GB" sz="1200" b="1" dirty="0">
                <a:solidFill>
                  <a:srgbClr val="993366"/>
                </a:solidFill>
                <a:latin typeface="Arial"/>
                <a:cs typeface="Arial"/>
              </a:rPr>
              <a:t>In Coventry and Warwickshire, for any urgent mental health concerns, contact the RISE Crisis Helpline available 24/7, by calling NHS 111. Alternatively, call 999 or visit A&amp;E in an emergency, for example if medical attention is required.</a:t>
            </a:r>
          </a:p>
          <a:p>
            <a:pPr>
              <a:lnSpc>
                <a:spcPct val="100000"/>
              </a:lnSpc>
              <a:spcBef>
                <a:spcPts val="30"/>
              </a:spcBef>
            </a:pPr>
            <a:endParaRPr sz="1600" dirty="0">
              <a:latin typeface="Arial"/>
              <a:cs typeface="Arial"/>
            </a:endParaRPr>
          </a:p>
          <a:p>
            <a:pPr marL="1028700" marR="1031240" algn="ctr">
              <a:lnSpc>
                <a:spcPct val="109400"/>
              </a:lnSpc>
            </a:pPr>
            <a:r>
              <a:rPr sz="1200" b="1" dirty="0">
                <a:latin typeface="Arial"/>
                <a:cs typeface="Arial"/>
              </a:rPr>
              <a:t>MHST</a:t>
            </a:r>
            <a:r>
              <a:rPr sz="1200" b="1" spc="-15" dirty="0">
                <a:latin typeface="Arial"/>
                <a:cs typeface="Arial"/>
              </a:rPr>
              <a:t> </a:t>
            </a:r>
            <a:r>
              <a:rPr sz="1200" b="1" dirty="0">
                <a:latin typeface="Arial"/>
                <a:cs typeface="Arial"/>
              </a:rPr>
              <a:t>are</a:t>
            </a:r>
            <a:r>
              <a:rPr sz="1200" b="1" spc="-15" dirty="0">
                <a:latin typeface="Arial"/>
                <a:cs typeface="Arial"/>
              </a:rPr>
              <a:t> </a:t>
            </a:r>
            <a:r>
              <a:rPr sz="1200" b="1" dirty="0">
                <a:latin typeface="Arial"/>
                <a:cs typeface="Arial"/>
              </a:rPr>
              <a:t>available</a:t>
            </a:r>
            <a:r>
              <a:rPr sz="1200" b="1" spc="-10" dirty="0">
                <a:latin typeface="Arial"/>
                <a:cs typeface="Arial"/>
              </a:rPr>
              <a:t> </a:t>
            </a:r>
            <a:r>
              <a:rPr sz="1200" b="1" dirty="0">
                <a:latin typeface="Arial"/>
                <a:cs typeface="Arial"/>
              </a:rPr>
              <a:t>to</a:t>
            </a:r>
            <a:r>
              <a:rPr sz="1200" b="1" spc="-15" dirty="0">
                <a:latin typeface="Arial"/>
                <a:cs typeface="Arial"/>
              </a:rPr>
              <a:t> </a:t>
            </a:r>
            <a:r>
              <a:rPr sz="1200" b="1" dirty="0">
                <a:latin typeface="Arial"/>
                <a:cs typeface="Arial"/>
              </a:rPr>
              <a:t>support</a:t>
            </a:r>
            <a:r>
              <a:rPr sz="1200" b="1" spc="-15" dirty="0">
                <a:latin typeface="Arial"/>
                <a:cs typeface="Arial"/>
              </a:rPr>
              <a:t> </a:t>
            </a:r>
            <a:r>
              <a:rPr sz="1200" b="1" dirty="0">
                <a:latin typeface="Arial"/>
                <a:cs typeface="Arial"/>
              </a:rPr>
              <a:t>you</a:t>
            </a:r>
            <a:r>
              <a:rPr sz="1200" b="1" spc="-15" dirty="0">
                <a:latin typeface="Arial"/>
                <a:cs typeface="Arial"/>
              </a:rPr>
              <a:t> </a:t>
            </a:r>
            <a:r>
              <a:rPr sz="1200" b="1" dirty="0">
                <a:latin typeface="Arial"/>
                <a:cs typeface="Arial"/>
              </a:rPr>
              <a:t>and</a:t>
            </a:r>
            <a:r>
              <a:rPr sz="1200" b="1" spc="-15" dirty="0">
                <a:latin typeface="Arial"/>
                <a:cs typeface="Arial"/>
              </a:rPr>
              <a:t> </a:t>
            </a:r>
            <a:r>
              <a:rPr sz="1200" b="1" dirty="0">
                <a:latin typeface="Arial"/>
                <a:cs typeface="Arial"/>
              </a:rPr>
              <a:t>your</a:t>
            </a:r>
            <a:r>
              <a:rPr sz="1200" b="1" spc="-10" dirty="0">
                <a:latin typeface="Arial"/>
                <a:cs typeface="Arial"/>
              </a:rPr>
              <a:t> </a:t>
            </a:r>
            <a:r>
              <a:rPr sz="1200" b="1" dirty="0">
                <a:latin typeface="Arial"/>
                <a:cs typeface="Arial"/>
              </a:rPr>
              <a:t>school</a:t>
            </a:r>
            <a:r>
              <a:rPr sz="1200" b="1" spc="-15" dirty="0">
                <a:latin typeface="Arial"/>
                <a:cs typeface="Arial"/>
              </a:rPr>
              <a:t> </a:t>
            </a:r>
            <a:r>
              <a:rPr sz="1200" b="1" dirty="0">
                <a:latin typeface="Arial"/>
                <a:cs typeface="Arial"/>
              </a:rPr>
              <a:t>throughout</a:t>
            </a:r>
            <a:r>
              <a:rPr sz="1200" b="1" spc="-15" dirty="0">
                <a:latin typeface="Arial"/>
                <a:cs typeface="Arial"/>
              </a:rPr>
              <a:t> </a:t>
            </a:r>
            <a:r>
              <a:rPr sz="1200" b="1" spc="-25" dirty="0">
                <a:latin typeface="Arial"/>
                <a:cs typeface="Arial"/>
              </a:rPr>
              <a:t>the </a:t>
            </a:r>
            <a:r>
              <a:rPr sz="1200" b="1" dirty="0">
                <a:latin typeface="Arial"/>
                <a:cs typeface="Arial"/>
              </a:rPr>
              <a:t>school</a:t>
            </a:r>
            <a:r>
              <a:rPr sz="1200" b="1" spc="-15" dirty="0">
                <a:latin typeface="Arial"/>
                <a:cs typeface="Arial"/>
              </a:rPr>
              <a:t> </a:t>
            </a:r>
            <a:r>
              <a:rPr sz="1200" b="1" dirty="0">
                <a:latin typeface="Arial"/>
                <a:cs typeface="Arial"/>
              </a:rPr>
              <a:t>year</a:t>
            </a:r>
            <a:r>
              <a:rPr sz="1200" b="1" spc="-15" dirty="0">
                <a:latin typeface="Arial"/>
                <a:cs typeface="Arial"/>
              </a:rPr>
              <a:t> </a:t>
            </a:r>
            <a:r>
              <a:rPr sz="1200" b="1" dirty="0">
                <a:latin typeface="Arial"/>
                <a:cs typeface="Arial"/>
              </a:rPr>
              <a:t>including</a:t>
            </a:r>
            <a:r>
              <a:rPr sz="1200" b="1" spc="-15" dirty="0">
                <a:latin typeface="Arial"/>
                <a:cs typeface="Arial"/>
              </a:rPr>
              <a:t> </a:t>
            </a:r>
            <a:r>
              <a:rPr sz="1200" b="1" dirty="0">
                <a:latin typeface="Arial"/>
                <a:cs typeface="Arial"/>
              </a:rPr>
              <a:t>term</a:t>
            </a:r>
            <a:r>
              <a:rPr sz="1200" b="1" spc="-15" dirty="0">
                <a:latin typeface="Arial"/>
                <a:cs typeface="Arial"/>
              </a:rPr>
              <a:t> </a:t>
            </a:r>
            <a:r>
              <a:rPr sz="1200" b="1" dirty="0">
                <a:latin typeface="Arial"/>
                <a:cs typeface="Arial"/>
              </a:rPr>
              <a:t>time</a:t>
            </a:r>
            <a:r>
              <a:rPr sz="1200" b="1" spc="-15" dirty="0">
                <a:latin typeface="Arial"/>
                <a:cs typeface="Arial"/>
              </a:rPr>
              <a:t> </a:t>
            </a:r>
            <a:r>
              <a:rPr sz="1200" b="1" dirty="0">
                <a:latin typeface="Arial"/>
                <a:cs typeface="Arial"/>
              </a:rPr>
              <a:t>and</a:t>
            </a:r>
            <a:r>
              <a:rPr sz="1200" b="1" spc="-15" dirty="0">
                <a:latin typeface="Arial"/>
                <a:cs typeface="Arial"/>
              </a:rPr>
              <a:t> </a:t>
            </a:r>
            <a:r>
              <a:rPr sz="1200" b="1" dirty="0">
                <a:latin typeface="Arial"/>
                <a:cs typeface="Arial"/>
              </a:rPr>
              <a:t>school</a:t>
            </a:r>
            <a:r>
              <a:rPr sz="1200" b="1" spc="-15" dirty="0">
                <a:latin typeface="Arial"/>
                <a:cs typeface="Arial"/>
              </a:rPr>
              <a:t> </a:t>
            </a:r>
            <a:r>
              <a:rPr sz="1200" b="1" spc="-10" dirty="0">
                <a:latin typeface="Arial"/>
                <a:cs typeface="Arial"/>
              </a:rPr>
              <a:t>holidays.</a:t>
            </a:r>
            <a:endParaRPr sz="1200" dirty="0">
              <a:latin typeface="Arial"/>
              <a:cs typeface="Arial"/>
            </a:endParaRPr>
          </a:p>
          <a:p>
            <a:pPr marL="1543685" marR="1588770" algn="ctr">
              <a:lnSpc>
                <a:spcPct val="114599"/>
              </a:lnSpc>
              <a:spcBef>
                <a:spcPts val="580"/>
              </a:spcBef>
            </a:pPr>
            <a:r>
              <a:rPr sz="1200" b="1" dirty="0">
                <a:latin typeface="Arial"/>
                <a:cs typeface="Arial"/>
              </a:rPr>
              <a:t>Please</a:t>
            </a:r>
            <a:r>
              <a:rPr sz="1200" b="1" spc="-25" dirty="0">
                <a:latin typeface="Arial"/>
                <a:cs typeface="Arial"/>
              </a:rPr>
              <a:t> </a:t>
            </a:r>
            <a:r>
              <a:rPr sz="1200" b="1" dirty="0">
                <a:latin typeface="Arial"/>
                <a:cs typeface="Arial"/>
              </a:rPr>
              <a:t>contact</a:t>
            </a:r>
            <a:r>
              <a:rPr sz="1200" b="1" spc="-25" dirty="0">
                <a:latin typeface="Arial"/>
                <a:cs typeface="Arial"/>
              </a:rPr>
              <a:t> </a:t>
            </a:r>
            <a:r>
              <a:rPr sz="1200" b="1" dirty="0">
                <a:latin typeface="Arial"/>
                <a:cs typeface="Arial"/>
              </a:rPr>
              <a:t>your</a:t>
            </a:r>
            <a:r>
              <a:rPr sz="1200" b="1" spc="-20" dirty="0">
                <a:latin typeface="Arial"/>
                <a:cs typeface="Arial"/>
              </a:rPr>
              <a:t> </a:t>
            </a:r>
            <a:r>
              <a:rPr sz="1200" b="1" dirty="0">
                <a:latin typeface="Arial"/>
                <a:cs typeface="Arial"/>
              </a:rPr>
              <a:t>school's</a:t>
            </a:r>
            <a:r>
              <a:rPr sz="1200" b="1" spc="-20" dirty="0">
                <a:latin typeface="Arial"/>
                <a:cs typeface="Arial"/>
              </a:rPr>
              <a:t> </a:t>
            </a:r>
            <a:r>
              <a:rPr sz="1200" b="1" dirty="0">
                <a:latin typeface="Arial"/>
                <a:cs typeface="Arial"/>
              </a:rPr>
              <a:t>Mental</a:t>
            </a:r>
            <a:r>
              <a:rPr sz="1200" b="1" spc="-20" dirty="0">
                <a:latin typeface="Arial"/>
                <a:cs typeface="Arial"/>
              </a:rPr>
              <a:t> </a:t>
            </a:r>
            <a:r>
              <a:rPr sz="1200" b="1" dirty="0">
                <a:latin typeface="Arial"/>
                <a:cs typeface="Arial"/>
              </a:rPr>
              <a:t>Health</a:t>
            </a:r>
            <a:r>
              <a:rPr sz="1200" b="1" spc="-20" dirty="0">
                <a:latin typeface="Arial"/>
                <a:cs typeface="Arial"/>
              </a:rPr>
              <a:t> </a:t>
            </a:r>
            <a:r>
              <a:rPr sz="1200" b="1" dirty="0">
                <a:latin typeface="Arial"/>
                <a:cs typeface="Arial"/>
              </a:rPr>
              <a:t>Lead</a:t>
            </a:r>
            <a:r>
              <a:rPr sz="1200" b="1" spc="-20" dirty="0">
                <a:latin typeface="Arial"/>
                <a:cs typeface="Arial"/>
              </a:rPr>
              <a:t> </a:t>
            </a:r>
            <a:r>
              <a:rPr sz="1200" b="1" spc="-25" dirty="0">
                <a:latin typeface="Arial"/>
                <a:cs typeface="Arial"/>
              </a:rPr>
              <a:t>for </a:t>
            </a:r>
            <a:r>
              <a:rPr sz="1200" b="1" dirty="0">
                <a:latin typeface="Arial"/>
                <a:cs typeface="Arial"/>
              </a:rPr>
              <a:t>information</a:t>
            </a:r>
            <a:r>
              <a:rPr sz="1200" b="1" spc="-20" dirty="0">
                <a:latin typeface="Arial"/>
                <a:cs typeface="Arial"/>
              </a:rPr>
              <a:t> </a:t>
            </a:r>
            <a:r>
              <a:rPr sz="1200" b="1" dirty="0">
                <a:latin typeface="Arial"/>
                <a:cs typeface="Arial"/>
              </a:rPr>
              <a:t>and</a:t>
            </a:r>
            <a:r>
              <a:rPr sz="1200" b="1" spc="-20" dirty="0">
                <a:latin typeface="Arial"/>
                <a:cs typeface="Arial"/>
              </a:rPr>
              <a:t> </a:t>
            </a:r>
            <a:r>
              <a:rPr sz="1200" b="1" spc="-10" dirty="0">
                <a:latin typeface="Arial"/>
                <a:cs typeface="Arial"/>
              </a:rPr>
              <a:t>advice.</a:t>
            </a:r>
            <a:endParaRPr sz="1200" dirty="0">
              <a:latin typeface="Arial"/>
              <a:cs typeface="Aria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432</TotalTime>
  <Words>349</Words>
  <Application>Microsoft Office PowerPoint</Application>
  <PresentationFormat>Custom</PresentationFormat>
  <Paragraphs>18</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Tips For Wellness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MHST Tips template</dc:title>
  <dc:creator>CWPT Communications</dc:creator>
  <cp:keywords>DAF3mWJZ2GY,BADrvkMEunA</cp:keywords>
  <cp:lastModifiedBy>Microsoft account</cp:lastModifiedBy>
  <cp:revision>25</cp:revision>
  <dcterms:created xsi:type="dcterms:W3CDTF">2023-12-21T13:36:03Z</dcterms:created>
  <dcterms:modified xsi:type="dcterms:W3CDTF">2024-10-14T19:39:14Z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2023-12-21T00:00:00Z</vt:filetime>
  </property>
  <property fmtid="{D5CDD505-2E9C-101B-9397-08002B2CF9AE}" pid="3" name="Creator">
    <vt:lpwstr>Canva</vt:lpwstr>
  </property>
  <property fmtid="{D5CDD505-2E9C-101B-9397-08002B2CF9AE}" pid="4" name="LastSaved">
    <vt:filetime>2023-12-21T00:00:00Z</vt:filetime>
  </property>
  <property fmtid="{D5CDD505-2E9C-101B-9397-08002B2CF9AE}" pid="5" name="Producer">
    <vt:lpwstr>Canva</vt:lpwstr>
  </property>
</Properties>
</file>